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3" r:id="rId1"/>
  </p:sldMasterIdLst>
  <p:notesMasterIdLst>
    <p:notesMasterId r:id="rId9"/>
  </p:notesMasterIdLst>
  <p:sldIdLst>
    <p:sldId id="256" r:id="rId2"/>
    <p:sldId id="271" r:id="rId3"/>
    <p:sldId id="283" r:id="rId4"/>
    <p:sldId id="284" r:id="rId5"/>
    <p:sldId id="285" r:id="rId6"/>
    <p:sldId id="286" r:id="rId7"/>
    <p:sldId id="282" r:id="rId8"/>
  </p:sldIdLst>
  <p:sldSz cx="12192000" cy="6858000"/>
  <p:notesSz cx="6858000" cy="9144000"/>
  <p:embeddedFontLst>
    <p:embeddedFont>
      <p:font typeface="Source Sans Pro" panose="020B0604020202020204" charset="0"/>
      <p:regular r:id="rId10"/>
      <p:bold r:id="rId11"/>
      <p:italic r:id="rId12"/>
      <p:boldItalic r:id="rId13"/>
    </p:embeddedFont>
    <p:embeddedFont>
      <p:font typeface="Calibri Light" panose="020F0302020204030204" pitchFamily="34" charset="0"/>
      <p:regular r:id="rId14"/>
      <p:italic r:id="rId15"/>
    </p:embeddedFont>
    <p:embeddedFont>
      <p:font typeface="Calibri" panose="020F050202020403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5BBF12A-BD42-4C45-8760-95D840C5FE4D}">
  <a:tblStyle styleId="{95BBF12A-BD42-4C45-8760-95D840C5FE4D}" styleName="Table_0">
    <a:wholeTbl>
      <a:tcTxStyle b="off" i="off">
        <a:font>
          <a:latin typeface="News Gothic MT"/>
          <a:ea typeface="News Gothic MT"/>
          <a:cs typeface="News Gothic MT"/>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25400" cap="flat" cmpd="sng">
              <a:solidFill>
                <a:schemeClr val="dk1"/>
              </a:solidFill>
              <a:prstDash val="solid"/>
              <a:round/>
              <a:headEnd type="none" w="sm" len="sm"/>
              <a:tailEnd type="none" w="sm" len="sm"/>
            </a:ln>
          </a:top>
          <a:bottom>
            <a:ln w="254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6E6E6"/>
          </a:solidFill>
        </a:fill>
      </a:tcStyle>
    </a:band1H>
    <a:band2H>
      <a:tcTxStyle/>
      <a:tcStyle>
        <a:tcBdr/>
      </a:tcStyle>
    </a:band2H>
    <a:band1V>
      <a:tcTxStyle/>
      <a:tcStyle>
        <a:tcBdr/>
        <a:fill>
          <a:solidFill>
            <a:srgbClr val="E6E6E6"/>
          </a:solidFill>
        </a:fill>
      </a:tcStyle>
    </a:band1V>
    <a:band2V>
      <a:tcTxStyle/>
      <a:tcStyle>
        <a:tcBdr/>
      </a:tcStyle>
    </a:band2V>
    <a:lastCol>
      <a:tcTxStyle b="on" i="off">
        <a:font>
          <a:latin typeface="News Gothic MT"/>
          <a:ea typeface="News Gothic MT"/>
          <a:cs typeface="News Gothic MT"/>
        </a:font>
        <a:schemeClr val="lt1"/>
      </a:tcTxStyle>
      <a:tcStyle>
        <a:tcBdr/>
        <a:fill>
          <a:solidFill>
            <a:schemeClr val="dk1"/>
          </a:solidFill>
        </a:fill>
      </a:tcStyle>
    </a:lastCol>
    <a:firstCol>
      <a:tcTxStyle b="on" i="off">
        <a:font>
          <a:latin typeface="News Gothic MT"/>
          <a:ea typeface="News Gothic MT"/>
          <a:cs typeface="News Gothic MT"/>
        </a:font>
        <a:schemeClr val="lt1"/>
      </a:tcTxStyle>
      <a:tcStyle>
        <a:tcBdr/>
        <a:fill>
          <a:solidFill>
            <a:schemeClr val="dk1"/>
          </a:solidFill>
        </a:fill>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b="on" i="off">
        <a:font>
          <a:latin typeface="News Gothic MT"/>
          <a:ea typeface="News Gothic MT"/>
          <a:cs typeface="News Gothic MT"/>
        </a:font>
        <a:schemeClr val="dk1"/>
      </a:tcTxStyle>
      <a:tcStyle>
        <a:tcBdr/>
      </a:tcStyle>
    </a:seCell>
    <a:swCell>
      <a:tcTxStyle b="on" i="off">
        <a:font>
          <a:latin typeface="News Gothic MT"/>
          <a:ea typeface="News Gothic MT"/>
          <a:cs typeface="News Gothic MT"/>
        </a:font>
        <a:schemeClr val="dk1"/>
      </a:tcTxStyle>
      <a:tcStyle>
        <a:tcBdr/>
      </a:tcStyle>
    </a:swCell>
    <a:firstRow>
      <a:tcTxStyle b="on" i="off">
        <a:font>
          <a:latin typeface="News Gothic MT"/>
          <a:ea typeface="News Gothic MT"/>
          <a:cs typeface="News Gothic MT"/>
        </a:font>
        <a:schemeClr val="lt1"/>
      </a:tcTxStyle>
      <a:tcStyle>
        <a:tcBdr>
          <a:bottom>
            <a:ln w="25400" cap="flat" cmpd="sng">
              <a:solidFill>
                <a:schemeClr val="dk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 styleId="{E45B7052-2027-4070-AE2F-2D413A9CAD07}"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54" y="5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73543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9402754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0844641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35869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08025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5624946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4436058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91026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64473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9051089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261722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7809564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17"/>
          <p:cNvSpPr/>
          <p:nvPr/>
        </p:nvSpPr>
        <p:spPr>
          <a:xfrm>
            <a:off x="0" y="1"/>
            <a:ext cx="12191999"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25" name="Google Shape;125;p17"/>
          <p:cNvSpPr/>
          <p:nvPr/>
        </p:nvSpPr>
        <p:spPr>
          <a:xfrm>
            <a:off x="446534" y="455422"/>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7"/>
          <p:cNvSpPr/>
          <p:nvPr/>
        </p:nvSpPr>
        <p:spPr>
          <a:xfrm>
            <a:off x="4244341" y="457200"/>
            <a:ext cx="7488936" cy="91440"/>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7"/>
          <p:cNvSpPr/>
          <p:nvPr/>
        </p:nvSpPr>
        <p:spPr>
          <a:xfrm>
            <a:off x="454391" y="641102"/>
            <a:ext cx="3695019" cy="2827037"/>
          </a:xfrm>
          <a:prstGeom prst="rect">
            <a:avLst/>
          </a:prstGeom>
          <a:noFill/>
          <a:ln w="1905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pic>
        <p:nvPicPr>
          <p:cNvPr id="128" name="Google Shape;128;p17" descr="A close up of a sign&#10;&#10;Description automatically generated"/>
          <p:cNvPicPr preferRelativeResize="0"/>
          <p:nvPr/>
        </p:nvPicPr>
        <p:blipFill rotWithShape="1">
          <a:blip r:embed="rId3">
            <a:alphaModFix/>
          </a:blip>
          <a:srcRect/>
          <a:stretch/>
        </p:blipFill>
        <p:spPr>
          <a:xfrm>
            <a:off x="785870" y="1065410"/>
            <a:ext cx="3032063" cy="1978421"/>
          </a:xfrm>
          <a:prstGeom prst="rect">
            <a:avLst/>
          </a:prstGeom>
          <a:noFill/>
          <a:ln>
            <a:noFill/>
          </a:ln>
        </p:spPr>
      </p:pic>
      <p:pic>
        <p:nvPicPr>
          <p:cNvPr id="129" name="Google Shape;129;p17"/>
          <p:cNvPicPr preferRelativeResize="0"/>
          <p:nvPr/>
        </p:nvPicPr>
        <p:blipFill rotWithShape="1">
          <a:blip r:embed="rId4">
            <a:alphaModFix/>
          </a:blip>
          <a:srcRect t="7857" b="7556"/>
          <a:stretch/>
        </p:blipFill>
        <p:spPr>
          <a:xfrm>
            <a:off x="785870" y="4121615"/>
            <a:ext cx="3032063" cy="1705525"/>
          </a:xfrm>
          <a:prstGeom prst="rect">
            <a:avLst/>
          </a:prstGeom>
          <a:noFill/>
          <a:ln>
            <a:noFill/>
          </a:ln>
        </p:spPr>
      </p:pic>
      <p:sp>
        <p:nvSpPr>
          <p:cNvPr id="130" name="Google Shape;130;p17"/>
          <p:cNvSpPr/>
          <p:nvPr/>
        </p:nvSpPr>
        <p:spPr>
          <a:xfrm>
            <a:off x="455134" y="3557674"/>
            <a:ext cx="3695019" cy="2827037"/>
          </a:xfrm>
          <a:prstGeom prst="rect">
            <a:avLst/>
          </a:prstGeom>
          <a:noFill/>
          <a:ln w="1905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31" name="Google Shape;131;p17"/>
          <p:cNvSpPr/>
          <p:nvPr/>
        </p:nvSpPr>
        <p:spPr>
          <a:xfrm>
            <a:off x="4246851" y="638175"/>
            <a:ext cx="7485542" cy="5752390"/>
          </a:xfrm>
          <a:prstGeom prst="rect">
            <a:avLst/>
          </a:prstGeom>
          <a:solidFill>
            <a:schemeClr val="tx1">
              <a:lumMod val="75000"/>
              <a:lumOff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7"/>
          <p:cNvSpPr txBox="1">
            <a:spLocks noGrp="1"/>
          </p:cNvSpPr>
          <p:nvPr>
            <p:ph type="ctrTitle"/>
          </p:nvPr>
        </p:nvSpPr>
        <p:spPr>
          <a:xfrm>
            <a:off x="4244341" y="1419225"/>
            <a:ext cx="7485542" cy="208586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FFFFF"/>
              </a:buClr>
              <a:buSzPts val="2520"/>
              <a:buFont typeface="Arial"/>
              <a:buNone/>
            </a:pPr>
            <a:r>
              <a:rPr lang="en-US" sz="2520" dirty="0">
                <a:solidFill>
                  <a:srgbClr val="FFFFFF"/>
                </a:solidFill>
              </a:rPr>
              <a:t/>
            </a:r>
            <a:br>
              <a:rPr lang="en-US" sz="2520" dirty="0">
                <a:solidFill>
                  <a:srgbClr val="FFFFFF"/>
                </a:solidFill>
              </a:rPr>
            </a:br>
            <a:r>
              <a:rPr lang="en-US" sz="2880" dirty="0">
                <a:solidFill>
                  <a:srgbClr val="FFFFFF"/>
                </a:solidFill>
                <a:latin typeface="Arial"/>
                <a:ea typeface="Arial"/>
                <a:cs typeface="Arial"/>
                <a:sym typeface="Arial"/>
              </a:rPr>
              <a:t>BACHELOR OF SCIENCE IN CAREER </a:t>
            </a:r>
            <a:r>
              <a:rPr lang="en-US" sz="2880" dirty="0" smtClean="0">
                <a:solidFill>
                  <a:srgbClr val="FFFFFF"/>
                </a:solidFill>
                <a:latin typeface="Arial"/>
                <a:ea typeface="Arial"/>
                <a:cs typeface="Arial"/>
                <a:sym typeface="Arial"/>
              </a:rPr>
              <a:t>&amp; </a:t>
            </a:r>
            <a:r>
              <a:rPr lang="en-US" sz="2880" dirty="0">
                <a:solidFill>
                  <a:srgbClr val="FFFFFF"/>
                </a:solidFill>
                <a:latin typeface="Arial"/>
                <a:ea typeface="Arial"/>
                <a:cs typeface="Arial"/>
                <a:sym typeface="Arial"/>
              </a:rPr>
              <a:t>TECHNICAL EDUCATION (BS CTE</a:t>
            </a:r>
            <a:r>
              <a:rPr lang="en-US" sz="2520" dirty="0">
                <a:solidFill>
                  <a:srgbClr val="FFFFFF"/>
                </a:solidFill>
                <a:latin typeface="Arial"/>
                <a:ea typeface="Arial"/>
                <a:cs typeface="Arial"/>
                <a:sym typeface="Arial"/>
              </a:rPr>
              <a:t>)</a:t>
            </a:r>
            <a:br>
              <a:rPr lang="en-US" sz="2520" dirty="0">
                <a:solidFill>
                  <a:srgbClr val="FFFFFF"/>
                </a:solidFill>
                <a:latin typeface="Arial"/>
                <a:ea typeface="Arial"/>
                <a:cs typeface="Arial"/>
                <a:sym typeface="Arial"/>
              </a:rPr>
            </a:br>
            <a:r>
              <a:rPr lang="en-US" sz="2520" dirty="0">
                <a:solidFill>
                  <a:srgbClr val="FFFFFF"/>
                </a:solidFill>
              </a:rPr>
              <a:t> </a:t>
            </a:r>
            <a:br>
              <a:rPr lang="en-US" sz="2520" dirty="0">
                <a:solidFill>
                  <a:srgbClr val="FFFFFF"/>
                </a:solidFill>
              </a:rPr>
            </a:br>
            <a:endParaRPr sz="2520" dirty="0">
              <a:solidFill>
                <a:srgbClr val="FFFFFF"/>
              </a:solidFill>
            </a:endParaRPr>
          </a:p>
        </p:txBody>
      </p:sp>
      <p:sp>
        <p:nvSpPr>
          <p:cNvPr id="133" name="Google Shape;133;p17"/>
          <p:cNvSpPr txBox="1">
            <a:spLocks noGrp="1"/>
          </p:cNvSpPr>
          <p:nvPr>
            <p:ph type="subTitle" idx="1"/>
          </p:nvPr>
        </p:nvSpPr>
        <p:spPr>
          <a:xfrm>
            <a:off x="4579243" y="3505095"/>
            <a:ext cx="6798608" cy="1733655"/>
          </a:xfrm>
          <a:prstGeom prst="rect">
            <a:avLst/>
          </a:prstGeom>
          <a:noFill/>
          <a:ln>
            <a:noFill/>
          </a:ln>
        </p:spPr>
        <p:txBody>
          <a:bodyPr spcFirstLastPara="1" wrap="square" lIns="91425" tIns="45700" rIns="91425" bIns="45700" anchor="t" anchorCtr="0">
            <a:noAutofit/>
          </a:bodyPr>
          <a:lstStyle/>
          <a:p>
            <a:pPr marL="0" lvl="0" indent="0" algn="ctr" rtl="0">
              <a:lnSpc>
                <a:spcPct val="120000"/>
              </a:lnSpc>
              <a:spcBef>
                <a:spcPts val="0"/>
              </a:spcBef>
              <a:spcAft>
                <a:spcPts val="0"/>
              </a:spcAft>
              <a:buSzPts val="1472"/>
              <a:buNone/>
            </a:pPr>
            <a:r>
              <a:rPr lang="en-US" sz="2000" dirty="0" smtClean="0">
                <a:solidFill>
                  <a:srgbClr val="FFFFFF"/>
                </a:solidFill>
              </a:rPr>
              <a:t>Adjudication of Course Fees</a:t>
            </a:r>
          </a:p>
          <a:p>
            <a:pPr marL="0" lvl="0" indent="0" algn="ctr" rtl="0">
              <a:lnSpc>
                <a:spcPct val="120000"/>
              </a:lnSpc>
              <a:spcBef>
                <a:spcPts val="0"/>
              </a:spcBef>
              <a:spcAft>
                <a:spcPts val="0"/>
              </a:spcAft>
              <a:buSzPts val="1472"/>
              <a:buNone/>
            </a:pPr>
            <a:r>
              <a:rPr lang="en-US" sz="2000" dirty="0" smtClean="0">
                <a:solidFill>
                  <a:srgbClr val="FFFFFF"/>
                </a:solidFill>
              </a:rPr>
              <a:t>2/18 &amp; 19,/2021</a:t>
            </a:r>
            <a:endParaRPr sz="2000" dirty="0">
              <a:solidFill>
                <a:srgbClr val="FFFFFF"/>
              </a:solidFill>
            </a:endParaRPr>
          </a:p>
          <a:p>
            <a:pPr marL="0" lvl="0" indent="0" algn="l" rtl="0">
              <a:lnSpc>
                <a:spcPct val="120000"/>
              </a:lnSpc>
              <a:spcBef>
                <a:spcPts val="920"/>
              </a:spcBef>
              <a:spcAft>
                <a:spcPts val="0"/>
              </a:spcAft>
              <a:buSzPts val="1472"/>
              <a:buNone/>
            </a:pPr>
            <a:endParaRPr sz="1600" dirty="0">
              <a:solidFill>
                <a:srgbClr val="FFFFFF"/>
              </a:solidFill>
            </a:endParaRPr>
          </a:p>
          <a:p>
            <a:pPr marL="0" lvl="0" indent="0" algn="l" rtl="0">
              <a:lnSpc>
                <a:spcPct val="120000"/>
              </a:lnSpc>
              <a:spcBef>
                <a:spcPts val="920"/>
              </a:spcBef>
              <a:spcAft>
                <a:spcPts val="0"/>
              </a:spcAft>
              <a:buSzPts val="1472"/>
              <a:buNone/>
            </a:pPr>
            <a:endParaRPr sz="1600" dirty="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Shape 276"/>
        <p:cNvGrpSpPr/>
        <p:nvPr/>
      </p:nvGrpSpPr>
      <p:grpSpPr>
        <a:xfrm>
          <a:off x="0" y="0"/>
          <a:ext cx="0" cy="0"/>
          <a:chOff x="0" y="0"/>
          <a:chExt cx="0" cy="0"/>
        </a:xfrm>
      </p:grpSpPr>
      <p:sp>
        <p:nvSpPr>
          <p:cNvPr id="282" name="Google Shape;282;p32"/>
          <p:cNvSpPr txBox="1">
            <a:spLocks noGrp="1"/>
          </p:cNvSpPr>
          <p:nvPr>
            <p:ph type="title"/>
          </p:nvPr>
        </p:nvSpPr>
        <p:spPr>
          <a:xfrm>
            <a:off x="446534" y="1181002"/>
            <a:ext cx="7149079" cy="4415246"/>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rgbClr val="FFFFFF"/>
              </a:buClr>
              <a:buSzPts val="6480"/>
              <a:buFont typeface="Arial"/>
              <a:buNone/>
            </a:pPr>
            <a:r>
              <a:rPr lang="en-US" sz="5400" dirty="0" smtClean="0">
                <a:solidFill>
                  <a:schemeClr val="bg1"/>
                </a:solidFill>
              </a:rPr>
              <a:t>I.  General Education</a:t>
            </a:r>
            <a:br>
              <a:rPr lang="en-US" sz="5400" dirty="0" smtClean="0">
                <a:solidFill>
                  <a:schemeClr val="bg1"/>
                </a:solidFill>
              </a:rPr>
            </a:br>
            <a:r>
              <a:rPr lang="en-US" sz="5400" dirty="0" smtClean="0">
                <a:solidFill>
                  <a:schemeClr val="bg1"/>
                </a:solidFill>
              </a:rPr>
              <a:t>    Requirements </a:t>
            </a:r>
            <a:br>
              <a:rPr lang="en-US" sz="5400" dirty="0" smtClean="0">
                <a:solidFill>
                  <a:schemeClr val="bg1"/>
                </a:solidFill>
              </a:rPr>
            </a:br>
            <a:r>
              <a:rPr lang="en-US" sz="5400" dirty="0">
                <a:solidFill>
                  <a:schemeClr val="bg1"/>
                </a:solidFill>
              </a:rPr>
              <a:t> </a:t>
            </a:r>
            <a:r>
              <a:rPr lang="en-US" sz="5400" dirty="0" smtClean="0">
                <a:solidFill>
                  <a:schemeClr val="bg1"/>
                </a:solidFill>
              </a:rPr>
              <a:t>   (37-38 credits)</a:t>
            </a:r>
            <a:endParaRPr lang="en-US" sz="5400" dirty="0">
              <a:solidFill>
                <a:schemeClr val="bg1"/>
              </a:solidFill>
            </a:endParaRPr>
          </a:p>
        </p:txBody>
      </p:sp>
      <p:pic>
        <p:nvPicPr>
          <p:cNvPr id="2" name="Picture 1"/>
          <p:cNvPicPr>
            <a:picLocks noChangeAspect="1"/>
          </p:cNvPicPr>
          <p:nvPr/>
        </p:nvPicPr>
        <p:blipFill>
          <a:blip r:embed="rId3"/>
          <a:stretch>
            <a:fillRect/>
          </a:stretch>
        </p:blipFill>
        <p:spPr>
          <a:xfrm>
            <a:off x="6580414" y="3388625"/>
            <a:ext cx="5345228" cy="31089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81;p32"/>
          <p:cNvSpPr/>
          <p:nvPr/>
        </p:nvSpPr>
        <p:spPr>
          <a:xfrm>
            <a:off x="0" y="0"/>
            <a:ext cx="12192000" cy="6858000"/>
          </a:xfrm>
          <a:prstGeom prst="rect">
            <a:avLst/>
          </a:prstGeom>
          <a:solidFill>
            <a:srgbClr val="3C474C"/>
          </a:solidFill>
          <a:ln>
            <a:noFill/>
          </a:ln>
        </p:spPr>
        <p:txBody>
          <a:bodyPr spcFirstLastPara="1" wrap="square" lIns="91425" tIns="45700" rIns="91425" bIns="45700" anchor="ctr" anchorCtr="0">
            <a:noAutofit/>
          </a:bodyPr>
          <a:lstStyle/>
          <a:p>
            <a:r>
              <a:rPr lang="en-US" sz="5400" dirty="0">
                <a:solidFill>
                  <a:schemeClr val="lt1"/>
                </a:solidFill>
                <a:ea typeface="Source Sans Pro"/>
                <a:cs typeface="Source Sans Pro"/>
                <a:sym typeface="Source Sans Pro"/>
              </a:rPr>
              <a:t> </a:t>
            </a:r>
            <a:r>
              <a:rPr lang="en-US" sz="5400" dirty="0" smtClean="0">
                <a:solidFill>
                  <a:schemeClr val="lt1"/>
                </a:solidFill>
                <a:ea typeface="Source Sans Pro"/>
                <a:cs typeface="Source Sans Pro"/>
                <a:sym typeface="Source Sans Pro"/>
              </a:rPr>
              <a:t>    II. </a:t>
            </a:r>
            <a:r>
              <a:rPr lang="en-US" sz="5400" dirty="0">
                <a:solidFill>
                  <a:schemeClr val="lt1"/>
                </a:solidFill>
                <a:ea typeface="Source Sans Pro"/>
                <a:cs typeface="Source Sans Pro"/>
                <a:sym typeface="Source Sans Pro"/>
              </a:rPr>
              <a:t>Major </a:t>
            </a:r>
            <a:r>
              <a:rPr lang="en-US" sz="5400" dirty="0" smtClean="0">
                <a:solidFill>
                  <a:schemeClr val="lt1"/>
                </a:solidFill>
                <a:ea typeface="Source Sans Pro"/>
                <a:cs typeface="Source Sans Pro"/>
                <a:sym typeface="Source Sans Pro"/>
              </a:rPr>
              <a:t>Courses</a:t>
            </a:r>
          </a:p>
          <a:p>
            <a:r>
              <a:rPr lang="en-US" sz="5400" dirty="0" smtClean="0">
                <a:solidFill>
                  <a:schemeClr val="lt1"/>
                </a:solidFill>
                <a:ea typeface="Source Sans Pro"/>
                <a:cs typeface="Source Sans Pro"/>
                <a:sym typeface="Source Sans Pro"/>
              </a:rPr>
              <a:t>     (45 credits)</a:t>
            </a:r>
            <a:endParaRPr lang="en-US" sz="5400" dirty="0">
              <a:solidFill>
                <a:schemeClr val="lt1"/>
              </a:solidFill>
              <a:ea typeface="Source Sans Pro"/>
              <a:cs typeface="Source Sans Pro"/>
              <a:sym typeface="Source Sans Pro"/>
            </a:endParaRPr>
          </a:p>
          <a:p>
            <a:pPr marL="0" marR="0" lvl="0" indent="0" algn="ctr" rtl="0">
              <a:spcBef>
                <a:spcPts val="0"/>
              </a:spcBef>
              <a:spcAft>
                <a:spcPts val="0"/>
              </a:spcAft>
              <a:buNone/>
            </a:pPr>
            <a:endParaRPr sz="5400" dirty="0">
              <a:solidFill>
                <a:schemeClr val="lt1"/>
              </a:solidFill>
              <a:latin typeface="+mn-lt"/>
              <a:ea typeface="Source Sans Pro"/>
              <a:cs typeface="Source Sans Pro"/>
              <a:sym typeface="Source Sans Pro"/>
            </a:endParaRPr>
          </a:p>
        </p:txBody>
      </p:sp>
      <p:pic>
        <p:nvPicPr>
          <p:cNvPr id="7" name="Picture 6"/>
          <p:cNvPicPr>
            <a:picLocks noChangeAspect="1"/>
          </p:cNvPicPr>
          <p:nvPr/>
        </p:nvPicPr>
        <p:blipFill>
          <a:blip r:embed="rId2"/>
          <a:stretch>
            <a:fillRect/>
          </a:stretch>
        </p:blipFill>
        <p:spPr>
          <a:xfrm>
            <a:off x="6096000" y="3399692"/>
            <a:ext cx="5668145" cy="31886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96250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26" y="1814513"/>
            <a:ext cx="6015038" cy="4643436"/>
          </a:xfrm>
        </p:spPr>
        <p:txBody>
          <a:bodyPr>
            <a:normAutofit/>
          </a:bodyPr>
          <a:lstStyle/>
          <a:p>
            <a:pPr marL="0" indent="0">
              <a:buNone/>
            </a:pPr>
            <a:r>
              <a:rPr lang="en-US" sz="5400" dirty="0" smtClean="0">
                <a:solidFill>
                  <a:schemeClr val="bg1"/>
                </a:solidFill>
                <a:latin typeface="Arial" panose="020B0604020202020204" pitchFamily="34" charset="0"/>
                <a:cs typeface="Arial" panose="020B0604020202020204" pitchFamily="34" charset="0"/>
              </a:rPr>
              <a:t>III. </a:t>
            </a:r>
            <a:r>
              <a:rPr lang="en-US" sz="5400" dirty="0">
                <a:solidFill>
                  <a:schemeClr val="bg1"/>
                </a:solidFill>
                <a:latin typeface="Arial" panose="020B0604020202020204" pitchFamily="34" charset="0"/>
                <a:cs typeface="Arial" panose="020B0604020202020204" pitchFamily="34" charset="0"/>
              </a:rPr>
              <a:t>C</a:t>
            </a:r>
            <a:r>
              <a:rPr lang="en-US" sz="5400" dirty="0" smtClean="0">
                <a:solidFill>
                  <a:schemeClr val="bg1"/>
                </a:solidFill>
                <a:latin typeface="Arial" panose="020B0604020202020204" pitchFamily="34" charset="0"/>
                <a:cs typeface="Arial" panose="020B0604020202020204" pitchFamily="34" charset="0"/>
              </a:rPr>
              <a:t>TE Specialization</a:t>
            </a:r>
          </a:p>
          <a:p>
            <a:pPr marL="0" indent="0">
              <a:buNone/>
            </a:pPr>
            <a:r>
              <a:rPr lang="en-US" sz="5400" dirty="0" smtClean="0">
                <a:solidFill>
                  <a:schemeClr val="bg1"/>
                </a:solidFill>
                <a:latin typeface="Arial" panose="020B0604020202020204" pitchFamily="34" charset="0"/>
                <a:cs typeface="Arial" panose="020B0604020202020204" pitchFamily="34" charset="0"/>
              </a:rPr>
              <a:t>(40-44 credits)</a:t>
            </a:r>
            <a:endParaRPr lang="en-US" sz="5400"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6443664" y="2970248"/>
            <a:ext cx="5755123" cy="4011516"/>
          </a:xfrm>
          <a:prstGeom prst="rect">
            <a:avLst/>
          </a:prstGeom>
        </p:spPr>
      </p:pic>
    </p:spTree>
    <p:extLst>
      <p:ext uri="{BB962C8B-B14F-4D97-AF65-F5344CB8AC3E}">
        <p14:creationId xmlns:p14="http://schemas.microsoft.com/office/powerpoint/2010/main" val="1403638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50277"/>
          </a:xfrm>
        </p:spPr>
        <p:txBody>
          <a:bodyPr>
            <a:normAutofit fontScale="90000"/>
          </a:bodyPr>
          <a:lstStyle/>
          <a:p>
            <a:r>
              <a:rPr lang="en-US" sz="6000" dirty="0" smtClean="0">
                <a:solidFill>
                  <a:schemeClr val="bg1"/>
                </a:solidFill>
              </a:rPr>
              <a:t>Fees</a:t>
            </a:r>
            <a:endParaRPr lang="en-US" sz="6000" dirty="0">
              <a:solidFill>
                <a:schemeClr val="bg1"/>
              </a:solidFill>
            </a:endParaRPr>
          </a:p>
        </p:txBody>
      </p:sp>
      <p:sp>
        <p:nvSpPr>
          <p:cNvPr id="3" name="Content Placeholder 2"/>
          <p:cNvSpPr>
            <a:spLocks noGrp="1"/>
          </p:cNvSpPr>
          <p:nvPr>
            <p:ph idx="1"/>
          </p:nvPr>
        </p:nvSpPr>
        <p:spPr>
          <a:xfrm>
            <a:off x="281353" y="750278"/>
            <a:ext cx="11723077" cy="5908430"/>
          </a:xfrm>
        </p:spPr>
        <p:txBody>
          <a:bodyPr>
            <a:normAutofit lnSpcReduction="10000"/>
          </a:bodyPr>
          <a:lstStyle/>
          <a:p>
            <a:r>
              <a:rPr lang="en-US" sz="3000" dirty="0">
                <a:solidFill>
                  <a:schemeClr val="bg1"/>
                </a:solidFill>
              </a:rPr>
              <a:t>CTE310 CTE Methods of Teaching I:  Planning and Preparation</a:t>
            </a:r>
          </a:p>
          <a:p>
            <a:pPr marL="0" indent="0">
              <a:buNone/>
            </a:pPr>
            <a:r>
              <a:rPr lang="en-US" sz="3000" dirty="0" smtClean="0">
                <a:solidFill>
                  <a:schemeClr val="bg1"/>
                </a:solidFill>
              </a:rPr>
              <a:t>	Proposed </a:t>
            </a:r>
            <a:r>
              <a:rPr lang="en-US" sz="3000" dirty="0">
                <a:solidFill>
                  <a:schemeClr val="bg1"/>
                </a:solidFill>
              </a:rPr>
              <a:t>Fee:  $67.00</a:t>
            </a:r>
          </a:p>
          <a:p>
            <a:r>
              <a:rPr lang="en-US" sz="3000" dirty="0">
                <a:solidFill>
                  <a:schemeClr val="bg1"/>
                </a:solidFill>
              </a:rPr>
              <a:t>CTE340 CTE Methods of Teaching II:  Instructional Delivery</a:t>
            </a:r>
          </a:p>
          <a:p>
            <a:pPr marL="0" indent="0">
              <a:buNone/>
            </a:pPr>
            <a:r>
              <a:rPr lang="en-US" sz="3000" dirty="0" smtClean="0">
                <a:solidFill>
                  <a:schemeClr val="bg1"/>
                </a:solidFill>
              </a:rPr>
              <a:t>	Proposed </a:t>
            </a:r>
            <a:r>
              <a:rPr lang="en-US" sz="3000" dirty="0">
                <a:solidFill>
                  <a:schemeClr val="bg1"/>
                </a:solidFill>
              </a:rPr>
              <a:t>Fee:  $67.00</a:t>
            </a:r>
          </a:p>
          <a:p>
            <a:r>
              <a:rPr lang="en-US" sz="3000" dirty="0" smtClean="0">
                <a:solidFill>
                  <a:schemeClr val="bg1"/>
                </a:solidFill>
              </a:rPr>
              <a:t>CTE410 </a:t>
            </a:r>
            <a:r>
              <a:rPr lang="en-US" sz="3000" dirty="0">
                <a:solidFill>
                  <a:schemeClr val="bg1"/>
                </a:solidFill>
              </a:rPr>
              <a:t>CTE Methods of Teaching III:  21</a:t>
            </a:r>
            <a:r>
              <a:rPr lang="en-US" sz="3000" baseline="30000" dirty="0">
                <a:solidFill>
                  <a:schemeClr val="bg1"/>
                </a:solidFill>
              </a:rPr>
              <a:t>st</a:t>
            </a:r>
            <a:r>
              <a:rPr lang="en-US" sz="3000" dirty="0">
                <a:solidFill>
                  <a:schemeClr val="bg1"/>
                </a:solidFill>
              </a:rPr>
              <a:t> Century Teaching </a:t>
            </a:r>
            <a:r>
              <a:rPr lang="en-US" sz="3000" dirty="0" smtClean="0">
                <a:solidFill>
                  <a:schemeClr val="bg1"/>
                </a:solidFill>
              </a:rPr>
              <a:t>Methodology. </a:t>
            </a:r>
          </a:p>
          <a:p>
            <a:pPr marL="0" indent="0">
              <a:buNone/>
            </a:pPr>
            <a:r>
              <a:rPr lang="en-US" sz="3000" dirty="0">
                <a:solidFill>
                  <a:schemeClr val="bg1"/>
                </a:solidFill>
              </a:rPr>
              <a:t>	</a:t>
            </a:r>
            <a:r>
              <a:rPr lang="en-US" sz="3000" dirty="0" smtClean="0">
                <a:solidFill>
                  <a:schemeClr val="bg1"/>
                </a:solidFill>
              </a:rPr>
              <a:t>Proposed </a:t>
            </a:r>
            <a:r>
              <a:rPr lang="en-US" sz="3000" dirty="0">
                <a:solidFill>
                  <a:schemeClr val="bg1"/>
                </a:solidFill>
              </a:rPr>
              <a:t>Fee:  $</a:t>
            </a:r>
            <a:r>
              <a:rPr lang="en-US" sz="3000" dirty="0" smtClean="0">
                <a:solidFill>
                  <a:schemeClr val="bg1"/>
                </a:solidFill>
              </a:rPr>
              <a:t>67.00</a:t>
            </a:r>
            <a:endParaRPr lang="en-US" dirty="0">
              <a:solidFill>
                <a:schemeClr val="bg1"/>
              </a:solidFill>
            </a:endParaRPr>
          </a:p>
          <a:p>
            <a:pPr marL="0" indent="0">
              <a:buNone/>
            </a:pPr>
            <a:r>
              <a:rPr lang="en-US" sz="2900" dirty="0">
                <a:solidFill>
                  <a:schemeClr val="bg1"/>
                </a:solidFill>
              </a:rPr>
              <a:t>Supplies and Materials:  construction paper, cardstock, box cutters, butcher paper, index cards, duct tape, posters, tri-folds, chart paper, glue, scissors, paint, markers, crayons, clay, yarn, glitter, Velcro, cotton balls, beads, balls, buttons, paper plates, paper bags, cups, chart paper, laminating paper, laminating rolls, books, craft sticks, pipe cleaners, hot and cold laminators, Kiln tools, Die-cuts, </a:t>
            </a:r>
            <a:r>
              <a:rPr lang="en-US" sz="2900" dirty="0" err="1">
                <a:solidFill>
                  <a:schemeClr val="bg1"/>
                </a:solidFill>
              </a:rPr>
              <a:t>CriCut</a:t>
            </a:r>
            <a:r>
              <a:rPr lang="en-US" sz="2900" dirty="0">
                <a:solidFill>
                  <a:schemeClr val="bg1"/>
                </a:solidFill>
              </a:rPr>
              <a:t> and Silhouette supplies, glue guns, </a:t>
            </a:r>
            <a:r>
              <a:rPr lang="en-US" sz="2900" b="1" dirty="0">
                <a:solidFill>
                  <a:schemeClr val="bg1"/>
                </a:solidFill>
              </a:rPr>
              <a:t>and other educational tools and applications.</a:t>
            </a:r>
            <a:endParaRPr lang="en-US" sz="29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044256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14400"/>
            <a:ext cx="10515600" cy="5262563"/>
          </a:xfrm>
        </p:spPr>
        <p:txBody>
          <a:bodyPr>
            <a:normAutofit/>
          </a:bodyPr>
          <a:lstStyle/>
          <a:p>
            <a:r>
              <a:rPr lang="en-US" sz="3000" dirty="0">
                <a:solidFill>
                  <a:schemeClr val="bg1"/>
                </a:solidFill>
              </a:rPr>
              <a:t>CTE330 Educational Technology</a:t>
            </a:r>
          </a:p>
          <a:p>
            <a:pPr marL="0" indent="0">
              <a:buNone/>
            </a:pPr>
            <a:r>
              <a:rPr lang="en-US" sz="3000" dirty="0" smtClean="0">
                <a:solidFill>
                  <a:schemeClr val="bg1"/>
                </a:solidFill>
              </a:rPr>
              <a:t>	Proposed </a:t>
            </a:r>
            <a:r>
              <a:rPr lang="en-US" sz="3000" dirty="0">
                <a:solidFill>
                  <a:schemeClr val="bg1"/>
                </a:solidFill>
              </a:rPr>
              <a:t>Fee:  $35.00</a:t>
            </a:r>
          </a:p>
          <a:p>
            <a:pPr marL="0" indent="0">
              <a:buNone/>
            </a:pPr>
            <a:r>
              <a:rPr lang="en-US" sz="3000" dirty="0">
                <a:solidFill>
                  <a:schemeClr val="bg1"/>
                </a:solidFill>
              </a:rPr>
              <a:t>A requirement of this course is that students will take the Google Certified Educators Level 1 and 2 exams.  The cost for the Google Certified Educators (GCE) Level 1 exams is $10.00 and the GCE Level 2 exam is $25.00.</a:t>
            </a:r>
          </a:p>
        </p:txBody>
      </p:sp>
    </p:spTree>
    <p:extLst>
      <p:ext uri="{BB962C8B-B14F-4D97-AF65-F5344CB8AC3E}">
        <p14:creationId xmlns:p14="http://schemas.microsoft.com/office/powerpoint/2010/main" val="3684381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2" name="Title 1"/>
          <p:cNvSpPr>
            <a:spLocks noGrp="1"/>
          </p:cNvSpPr>
          <p:nvPr>
            <p:ph type="title"/>
          </p:nvPr>
        </p:nvSpPr>
        <p:spPr>
          <a:xfrm>
            <a:off x="838199" y="3059966"/>
            <a:ext cx="5984631" cy="1325563"/>
          </a:xfrm>
        </p:spPr>
        <p:txBody>
          <a:bodyPr/>
          <a:lstStyle/>
          <a:p>
            <a:r>
              <a:rPr lang="en-US" dirty="0" smtClean="0"/>
              <a:t>For more information: </a:t>
            </a:r>
            <a:endParaRPr lang="en-US" dirty="0"/>
          </a:p>
        </p:txBody>
      </p:sp>
      <p:sp>
        <p:nvSpPr>
          <p:cNvPr id="3" name="Content Placeholder 2"/>
          <p:cNvSpPr>
            <a:spLocks noGrp="1"/>
          </p:cNvSpPr>
          <p:nvPr>
            <p:ph idx="1"/>
          </p:nvPr>
        </p:nvSpPr>
        <p:spPr>
          <a:xfrm>
            <a:off x="838199" y="4385529"/>
            <a:ext cx="10515600" cy="2472471"/>
          </a:xfrm>
        </p:spPr>
        <p:txBody>
          <a:bodyPr>
            <a:normAutofit/>
          </a:bodyPr>
          <a:lstStyle/>
          <a:p>
            <a:pPr marL="0" indent="0">
              <a:buNone/>
            </a:pPr>
            <a:r>
              <a:rPr lang="en-US" sz="3200" dirty="0" smtClean="0"/>
              <a:t>education.info@guamcc.edu</a:t>
            </a:r>
          </a:p>
          <a:p>
            <a:pPr marL="0" indent="0">
              <a:buNone/>
            </a:pPr>
            <a:endParaRPr lang="en-US" sz="3200" dirty="0"/>
          </a:p>
          <a:p>
            <a:pPr marL="0" indent="0">
              <a:buNone/>
            </a:pPr>
            <a:r>
              <a:rPr lang="en-US" sz="3200" dirty="0"/>
              <a:t>d</a:t>
            </a:r>
            <a:r>
              <a:rPr lang="en-US" sz="3200" dirty="0" smtClean="0"/>
              <a:t>eborah.ellen@guamcc.edu</a:t>
            </a:r>
            <a:endParaRPr lang="en-US" sz="3200" dirty="0"/>
          </a:p>
        </p:txBody>
      </p:sp>
      <p:pic>
        <p:nvPicPr>
          <p:cNvPr id="4" name="Picture 3"/>
          <p:cNvPicPr>
            <a:picLocks noChangeAspect="1"/>
          </p:cNvPicPr>
          <p:nvPr/>
        </p:nvPicPr>
        <p:blipFill>
          <a:blip r:embed="rId3"/>
          <a:stretch>
            <a:fillRect/>
          </a:stretch>
        </p:blipFill>
        <p:spPr>
          <a:xfrm>
            <a:off x="4191219" y="239530"/>
            <a:ext cx="3809561" cy="24834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TotalTime>
  <Words>48</Words>
  <Application>Microsoft Office PowerPoint</Application>
  <PresentationFormat>Widescreen</PresentationFormat>
  <Paragraphs>23</Paragraphs>
  <Slides>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Source Sans Pro</vt:lpstr>
      <vt:lpstr>Arial</vt:lpstr>
      <vt:lpstr>Calibri Light</vt:lpstr>
      <vt:lpstr>Calibri</vt:lpstr>
      <vt:lpstr>Office Theme</vt:lpstr>
      <vt:lpstr> BACHELOR OF SCIENCE IN CAREER &amp; TECHNICAL EDUCATION (BS CTE)   </vt:lpstr>
      <vt:lpstr>I.  General Education     Requirements      (37-38 credits)</vt:lpstr>
      <vt:lpstr>PowerPoint Presentation</vt:lpstr>
      <vt:lpstr>PowerPoint Presentation</vt:lpstr>
      <vt:lpstr>Fees</vt:lpstr>
      <vt:lpstr>PowerPoint Presentation</vt:lpstr>
      <vt:lpstr>For more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BACHELOR OF SCIENCE IN CAREER AND TECHNICAL EDUCATION (BS CTE)</dc:title>
  <dc:creator>Admin</dc:creator>
  <cp:lastModifiedBy>Admin</cp:lastModifiedBy>
  <cp:revision>10</cp:revision>
  <dcterms:modified xsi:type="dcterms:W3CDTF">2021-02-19T03:56:04Z</dcterms:modified>
</cp:coreProperties>
</file>